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98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838803-EE34-B437-65F6-CB38E4240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CBCE06D-708C-AD9F-AC4B-23F3EFC4F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BEF6BB-2E16-A6C1-4E81-35B8B454F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10567F-4948-8FF4-7145-E6844AE75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44FF5C8-5319-8301-2DBF-8933BFC1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033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EF517F-FE12-137D-F5E9-EADA11A26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EBC963D-0619-EC1E-7131-22A32843E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6A853E-52A4-96DA-1D84-15361A09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AC97242-57B0-CA27-19E8-7D504CC10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BED4DC8-8B02-CC12-6992-DA153987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541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B7C0DF0-A636-2AD7-EC8C-377604432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34D080D-6065-9737-D4F5-36802D49F6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6C55B5A-E462-921A-8B89-DA71FEBB3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2BFF981-5FF8-1299-360A-17AD2707D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B51D41-4AB3-4697-7E8A-4F7309CF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904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97CB09-2858-15A2-1C1E-26431E194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3CC646A-5277-0AEC-134F-FE521D22A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28E6C57-D9C6-C315-E617-EB35E1166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2483FBE-09EB-C8FF-8ABA-4F34DED9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DFD19E3-2271-1EB5-26BE-C43AD663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759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E6CE0F5-B6A1-294C-422F-ACD30C01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8840C93-9D2A-8878-E8AF-6A60C781A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A60BB1C-7D79-47CC-1B27-99FC366D5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2A1F56-8560-2719-2453-94143A063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2595E4-0FF4-D5ED-67CA-99DDBF156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301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BA2188-2165-7A9D-7CD3-D7EC2F32B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100A35-AC51-5534-382C-317DC4D93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F2A97F0-E1EA-076C-CC13-1DD0D3910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F629E74-D090-1406-6392-401EF1058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5FD2AA8-4A08-38B6-6107-A44803CB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592AF23-718C-EFBE-0F08-1A21055DF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38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EFE940-A441-F676-4788-9251ECB0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61A55F3-3ED4-D549-E7E5-86C6BAEF5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EF35FE5-C3E1-177A-B6A8-07E05F9F2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01365B5-CC35-AB80-999F-B5E3D1216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BA17472-DBC2-A2A4-C887-64A838722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EBC7751-10F6-C4DB-B17F-405BF715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37DE9A1-BCE4-4B59-280C-FE7E3EC54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F8E0C26-FBA6-80CB-D18B-A219F56DA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447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8D5184-D2B7-415F-0F32-681282231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D96EBF9-8DF6-ACA7-19BE-B29BA92C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D6E8A3C-0E35-7AAE-65DA-DEBB96B2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6CE60A5-7093-360E-ED70-5441B9F2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426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41EC5ED-1BBF-6ED2-6433-64EE52411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B797B9B-CE39-8F5D-E869-B79948D5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3B1BA26-DAE1-1307-1C6D-0CF39165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710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80CF0E-1616-4D32-595C-5FF2AD851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C67BF60-2808-9789-1699-A14BECB97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706A9D2-255E-23CD-3775-3EE52BDEC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3ABBAC1-96D7-DB79-6CD8-F09CFFF3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C6236A6-588E-2539-73BF-40DD3FB6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3D3247E-050B-EBBB-9A7B-5E1C62B7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559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C86E42-5746-8B6C-942C-27DC64F44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6C841975-D82E-5CB2-758B-C5CC600FC3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6C5E899-8C87-8741-419E-32A7317A2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AE1492-FAA8-1447-89B3-18E3B0A0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ED3A581-EE0A-779E-9EC4-E538E99E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6AB50F1-CDBF-38B6-4B08-2C727798F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03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566CE1A-7B66-7685-935A-8350CCE3B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0C7FC4A-A3A8-6499-E13B-8DAF954A8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A80AE78-BB57-DA83-E7DA-1D70AEC53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32AA09-315A-43CD-9CD8-FE3410AA6E62}" type="datetimeFigureOut">
              <a:rPr lang="nb-NO" smtClean="0"/>
              <a:t>26.11.2024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E3ABD6-CF27-A488-375C-7414818E4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A6B9BA-62A9-28EE-15F2-92F91D5F1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BFDC4A-1BE5-4B7F-BE56-3A4FBF4FB6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734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6AE398-2E4D-BA3C-9F6E-64F92CB3F5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Bestandsanalyse for Brønnøy kommune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EA10CD0-3C47-CB66-25AF-7105CE81B7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Statistikk fra 2015 - 2023</a:t>
            </a:r>
          </a:p>
        </p:txBody>
      </p:sp>
    </p:spTree>
    <p:extLst>
      <p:ext uri="{BB962C8B-B14F-4D97-AF65-F5344CB8AC3E}">
        <p14:creationId xmlns:p14="http://schemas.microsoft.com/office/powerpoint/2010/main" val="3568720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74B3C4-9C0E-6332-442E-3CE908E45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ku pr. okse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298986F0-5A71-6A1B-FA6F-07A2B6F71B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21176"/>
            <a:ext cx="10946577" cy="4964768"/>
          </a:xfrm>
        </p:spPr>
      </p:pic>
    </p:spTree>
    <p:extLst>
      <p:ext uri="{BB962C8B-B14F-4D97-AF65-F5344CB8AC3E}">
        <p14:creationId xmlns:p14="http://schemas.microsoft.com/office/powerpoint/2010/main" val="283935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12D363-6E16-F317-534C-75FDD71C8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ku pr. okse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76D2BF-280F-0B44-F97C-95290903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er i snitt sett 2.09 ku pr. okse fra 2015 – 2023</a:t>
            </a:r>
          </a:p>
          <a:p>
            <a:endParaRPr lang="nb-NO" dirty="0"/>
          </a:p>
          <a:p>
            <a:r>
              <a:rPr lang="nb-NO" dirty="0"/>
              <a:t>Med unntak av 2018 (1.86) og 2022 (1.85) er det sett over 2,1 ku pr. okse.</a:t>
            </a:r>
          </a:p>
          <a:p>
            <a:endParaRPr lang="nb-NO" dirty="0"/>
          </a:p>
          <a:p>
            <a:r>
              <a:rPr lang="nb-NO" dirty="0"/>
              <a:t>Det er litt lite okser i forhold til kyr, fylkeskommunen ønsker ett forhold på 1,5 ku pr. okse</a:t>
            </a:r>
          </a:p>
        </p:txBody>
      </p:sp>
    </p:spTree>
    <p:extLst>
      <p:ext uri="{BB962C8B-B14F-4D97-AF65-F5344CB8AC3E}">
        <p14:creationId xmlns:p14="http://schemas.microsoft.com/office/powerpoint/2010/main" val="4057927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C05CCF-600E-D810-DB49-51D1A1AC7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Kalv pr. </a:t>
            </a:r>
            <a:r>
              <a:rPr lang="nb-NO" dirty="0" err="1"/>
              <a:t>kalvku</a:t>
            </a:r>
            <a:r>
              <a:rPr lang="nb-NO" dirty="0"/>
              <a:t> (tvillingrate)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63E43FEF-F092-8D6B-09EA-1FC40F3136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7055" y="1738296"/>
            <a:ext cx="10377889" cy="4733885"/>
          </a:xfrm>
        </p:spPr>
      </p:pic>
    </p:spTree>
    <p:extLst>
      <p:ext uri="{BB962C8B-B14F-4D97-AF65-F5344CB8AC3E}">
        <p14:creationId xmlns:p14="http://schemas.microsoft.com/office/powerpoint/2010/main" val="1295502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8C30CD-333C-7CA7-54A2-ADC56EC16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kalv pr. </a:t>
            </a:r>
            <a:r>
              <a:rPr lang="nb-NO" dirty="0" err="1"/>
              <a:t>kalvku</a:t>
            </a:r>
            <a:r>
              <a:rPr lang="nb-NO" dirty="0"/>
              <a:t> (Tvillingrate)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B8CA7D-FD75-66C6-F56E-E98FC2E18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Tvillingraten, altså hvor mange av de produktive kyrne som får </a:t>
            </a:r>
            <a:r>
              <a:rPr lang="nb-NO" dirty="0" err="1"/>
              <a:t>tvillingkalver</a:t>
            </a:r>
            <a:r>
              <a:rPr lang="nb-NO" dirty="0"/>
              <a:t> er </a:t>
            </a:r>
            <a:r>
              <a:rPr lang="nb-NO" dirty="0" err="1"/>
              <a:t>er</a:t>
            </a:r>
            <a:r>
              <a:rPr lang="nb-NO" dirty="0"/>
              <a:t> ganske stabil, men det er en nedadgående trend.</a:t>
            </a:r>
          </a:p>
          <a:p>
            <a:r>
              <a:rPr lang="nb-NO" dirty="0"/>
              <a:t>I 2015 ble det observert 1,33 kalver pr. ku, mens det i 2023 ble observert 1,26 kalver pr. </a:t>
            </a:r>
            <a:r>
              <a:rPr lang="nb-NO" dirty="0" err="1"/>
              <a:t>kalvku</a:t>
            </a:r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3390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0A9C62-1050-B5E3-05AC-D5877CAC2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kyr med kalv i prosent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CEDC6417-A8E8-D633-0AEB-B6C9D7593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683" y="1825625"/>
            <a:ext cx="10190633" cy="4351338"/>
          </a:xfrm>
        </p:spPr>
      </p:pic>
    </p:spTree>
    <p:extLst>
      <p:ext uri="{BB962C8B-B14F-4D97-AF65-F5344CB8AC3E}">
        <p14:creationId xmlns:p14="http://schemas.microsoft.com/office/powerpoint/2010/main" val="3741211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6DDC68C-8389-A6E5-DB24-B496B1A46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ku med kalv i prosent</a:t>
            </a: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22F6C8BB-B829-7725-4DED-3772D0332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Antall sett ku med kalv i prosent varierer ganske mye mellom årene</a:t>
            </a:r>
          </a:p>
          <a:p>
            <a:r>
              <a:rPr lang="nb-NO" dirty="0"/>
              <a:t>Dette har ofte en sammenheng med klima og klimatiske endringer mellom år.</a:t>
            </a:r>
          </a:p>
          <a:p>
            <a:r>
              <a:rPr lang="nb-NO" dirty="0"/>
              <a:t>Det er ingen drastisk nedgang i antall sett ku med kalv i prosent, men trendlinjen er nedadgående</a:t>
            </a:r>
          </a:p>
        </p:txBody>
      </p:sp>
    </p:spTree>
    <p:extLst>
      <p:ext uri="{BB962C8B-B14F-4D97-AF65-F5344CB8AC3E}">
        <p14:creationId xmlns:p14="http://schemas.microsoft.com/office/powerpoint/2010/main" val="2925826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76AA16-5570-173B-23F5-8119F7F5F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AA5D45-E359-34CD-3094-2178BA6F7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Sett elg pr. jegertime har økt fra 0.165 i 2016 til 0.250 i 2023</a:t>
            </a:r>
          </a:p>
          <a:p>
            <a:r>
              <a:rPr lang="nb-NO" dirty="0"/>
              <a:t>Sett elg pr. jegerdag har holdt seg noenlunde stabil i perioden, men det har fra 2018 – 2023 vært en økning i antall observasjoner</a:t>
            </a:r>
          </a:p>
          <a:p>
            <a:r>
              <a:rPr lang="nb-NO" dirty="0"/>
              <a:t>Felt elg pr. jegerdag har med unntak av 2015 hvor det ble skutt 0.13 elg </a:t>
            </a:r>
            <a:r>
              <a:rPr lang="nb-NO" dirty="0" err="1"/>
              <a:t>pr.jegerdag</a:t>
            </a:r>
            <a:r>
              <a:rPr lang="nb-NO" dirty="0"/>
              <a:t> holdt seg stabilt på rundt 0,08 elg pr. jegerdag.</a:t>
            </a:r>
          </a:p>
          <a:p>
            <a:r>
              <a:rPr lang="nb-NO" b="1" dirty="0"/>
              <a:t>Alt i alt virker det som at antall dyr i bestanden har holdt seg stabilt fra 2015 – 2023. Observasjoner fra sett elg pr. jegertime kan tyde på en svak økning i antall dyr.</a:t>
            </a:r>
          </a:p>
        </p:txBody>
      </p:sp>
    </p:spTree>
    <p:extLst>
      <p:ext uri="{BB962C8B-B14F-4D97-AF65-F5344CB8AC3E}">
        <p14:creationId xmlns:p14="http://schemas.microsoft.com/office/powerpoint/2010/main" val="1588867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135BAB-75DB-F3B0-FBE8-CFE0A04EB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37D94A-669F-16E2-44BC-05D2E559A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Slaktevektene for ungdyr i Brønnøy kommune er relativt lave med en snittvekt på 124,5 kg for piggokser og 115 kg for </a:t>
            </a:r>
            <a:r>
              <a:rPr lang="nb-NO" dirty="0" err="1"/>
              <a:t>kviger</a:t>
            </a:r>
            <a:r>
              <a:rPr lang="nb-NO" dirty="0"/>
              <a:t>.</a:t>
            </a:r>
          </a:p>
          <a:p>
            <a:r>
              <a:rPr lang="nb-NO" dirty="0"/>
              <a:t>Til sammenligning er snittvekten på ungdyr i Steigen kommune for samme periode 144 kg på piggokser og 139 kg på </a:t>
            </a:r>
            <a:r>
              <a:rPr lang="nb-NO" dirty="0" err="1"/>
              <a:t>kviger</a:t>
            </a:r>
            <a:endParaRPr lang="nb-NO" dirty="0"/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b-NO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Dette kan indikere at beiteforholdene på i Brønnøy ikke er optimale. Ungdyrene vil alltid være de som sliter mest dersom det blir stor konkurranse om beiteressursene.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nb-NO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Andre årsaker til lave slaktevekter på ungdyr kan være mangel på store og gode avlsokser som fører til at kyrne står over første brunst.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9122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B319BB-1D1C-AE37-9551-D23AB4089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C424643-4153-554D-7E70-B46BD417B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er i snitt sett 2.09 ku pr. okse fra 2015-2023. Trenden er at det observeres mer okser, noe som er positivt.</a:t>
            </a:r>
          </a:p>
          <a:p>
            <a:endParaRPr lang="nb-NO" dirty="0"/>
          </a:p>
          <a:p>
            <a:r>
              <a:rPr lang="nb-NO" dirty="0"/>
              <a:t>I sum er det litt færre okser enn hva som er ønskelig, størrelsen på de oksene man har i bestanden er avgjørende for å sikre at kyrne tar til seg kalv tidlig i brunsten.</a:t>
            </a:r>
          </a:p>
          <a:p>
            <a:endParaRPr lang="nb-NO" dirty="0"/>
          </a:p>
          <a:p>
            <a:r>
              <a:rPr lang="nb-NO" dirty="0"/>
              <a:t>Ku/okse-forholdet bør ligge en plass mellom 1,5 og 1,8 ku pr. okse.</a:t>
            </a:r>
          </a:p>
        </p:txBody>
      </p:sp>
    </p:spTree>
    <p:extLst>
      <p:ext uri="{BB962C8B-B14F-4D97-AF65-F5344CB8AC3E}">
        <p14:creationId xmlns:p14="http://schemas.microsoft.com/office/powerpoint/2010/main" val="4033208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924CB8E-CD73-E30C-8984-5F6BCB8BF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74763E-DFC5-0E61-C497-38440C9AB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Tvillingraten har en svakt nedadgående trend.</a:t>
            </a:r>
          </a:p>
          <a:p>
            <a:r>
              <a:rPr lang="nb-NO" dirty="0"/>
              <a:t>For at en ku skal kunne føde </a:t>
            </a:r>
            <a:r>
              <a:rPr lang="nb-NO" dirty="0" err="1"/>
              <a:t>tvillingkalver</a:t>
            </a:r>
            <a:r>
              <a:rPr lang="nb-NO" dirty="0"/>
              <a:t> må den være 4-5 år eller eldre, det kreves også godt beite slik at kua har nok energi til å bære fram tvillinger.</a:t>
            </a:r>
          </a:p>
          <a:p>
            <a:r>
              <a:rPr lang="nb-NO" dirty="0"/>
              <a:t>Når tvillingraten er synkende kan det tyde på at man enten har skutt for hardt ned på de voksne kyrne (5+ år) eller at beitegrunnlaget er for dårlig</a:t>
            </a:r>
          </a:p>
          <a:p>
            <a:r>
              <a:rPr lang="nb-NO" dirty="0"/>
              <a:t>Antall sette kyr med kalv i prosent har også en negativ trendlinje. Det observeres litt færre kyr med kalv nå enn tidligere. </a:t>
            </a:r>
          </a:p>
        </p:txBody>
      </p:sp>
    </p:spTree>
    <p:extLst>
      <p:ext uri="{BB962C8B-B14F-4D97-AF65-F5344CB8AC3E}">
        <p14:creationId xmlns:p14="http://schemas.microsoft.com/office/powerpoint/2010/main" val="235624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C59571-733A-54A1-CDD4-D405AF6B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elg pr. jegertime</a:t>
            </a:r>
          </a:p>
        </p:txBody>
      </p:sp>
      <p:pic>
        <p:nvPicPr>
          <p:cNvPr id="9" name="Plassholder for innhold 8">
            <a:extLst>
              <a:ext uri="{FF2B5EF4-FFF2-40B4-BE49-F238E27FC236}">
                <a16:creationId xmlns:a16="http://schemas.microsoft.com/office/drawing/2014/main" id="{C80F9688-6089-C4FA-027E-A05BE8C444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013" y="1399142"/>
            <a:ext cx="11138904" cy="5081617"/>
          </a:xfrm>
        </p:spPr>
      </p:pic>
    </p:spTree>
    <p:extLst>
      <p:ext uri="{BB962C8B-B14F-4D97-AF65-F5344CB8AC3E}">
        <p14:creationId xmlns:p14="http://schemas.microsoft.com/office/powerpoint/2010/main" val="2650848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0E27EA-6DE8-994A-81BF-D444A565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Til slutt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6DBE64B-2216-15AE-B6C8-944B2DBE1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Antall dyr i elgstammen har holdt seg ganske stabil fra 2015-2023</a:t>
            </a:r>
          </a:p>
          <a:p>
            <a:r>
              <a:rPr lang="nb-NO" dirty="0"/>
              <a:t>Statistikken viser at kondisjonen til elgen ikke er optimal med lave slaktevekter på ungdyrene og færre kalvefødsler</a:t>
            </a:r>
          </a:p>
          <a:p>
            <a:r>
              <a:rPr lang="nb-NO" b="1" dirty="0"/>
              <a:t>Tiltak: Økning i avskytningen til dere ser økte slaktevekter og økt antall kalver.</a:t>
            </a:r>
          </a:p>
          <a:p>
            <a:endParaRPr lang="nb-NO" b="1" dirty="0"/>
          </a:p>
          <a:p>
            <a:r>
              <a:rPr lang="nb-NO" b="1" dirty="0"/>
              <a:t>NB: Dette må skje gradvis, og utviklingen må følges fra år til år.</a:t>
            </a:r>
          </a:p>
        </p:txBody>
      </p:sp>
    </p:spTree>
    <p:extLst>
      <p:ext uri="{BB962C8B-B14F-4D97-AF65-F5344CB8AC3E}">
        <p14:creationId xmlns:p14="http://schemas.microsoft.com/office/powerpoint/2010/main" val="115548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19338D-FCC5-2633-B93E-8CD9A730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elg pr. jegerdag</a:t>
            </a:r>
          </a:p>
        </p:txBody>
      </p:sp>
      <p:pic>
        <p:nvPicPr>
          <p:cNvPr id="9" name="Plassholder for innhold 8">
            <a:extLst>
              <a:ext uri="{FF2B5EF4-FFF2-40B4-BE49-F238E27FC236}">
                <a16:creationId xmlns:a16="http://schemas.microsoft.com/office/drawing/2014/main" id="{707D00C4-2A62-90BA-0D2C-87D2CA34B7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0164" y="1432193"/>
            <a:ext cx="10865647" cy="5048082"/>
          </a:xfrm>
        </p:spPr>
      </p:pic>
    </p:spTree>
    <p:extLst>
      <p:ext uri="{BB962C8B-B14F-4D97-AF65-F5344CB8AC3E}">
        <p14:creationId xmlns:p14="http://schemas.microsoft.com/office/powerpoint/2010/main" val="346821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0D24E7-76D4-8F13-6D6B-B9AC100E0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Antall jegerdager og antall jaktfelt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7AA9E1F9-E109-AB5E-2DD3-A9C8B98FF8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0149" y="1825625"/>
            <a:ext cx="6038640" cy="4952554"/>
          </a:xfrm>
        </p:spPr>
      </p:pic>
    </p:spTree>
    <p:extLst>
      <p:ext uri="{BB962C8B-B14F-4D97-AF65-F5344CB8AC3E}">
        <p14:creationId xmlns:p14="http://schemas.microsoft.com/office/powerpoint/2010/main" val="64579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1C8BEC-6D05-8C63-ECBC-0AC46773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 elg pr. jegertime, sett pr. jegerdag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59E7DD3-6487-BB0F-3E1E-7ED570668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Antall sett elg pr. jegertime har gradvis økt fra 2015-2023</a:t>
            </a:r>
          </a:p>
          <a:p>
            <a:endParaRPr lang="nb-NO" dirty="0"/>
          </a:p>
          <a:p>
            <a:r>
              <a:rPr lang="nb-NO" dirty="0"/>
              <a:t>Antall sett elg pr. jegerdag gikk noe ned fra 2016 – 2018 (ca. 0,96) før det igjen tok seg opp til rundt 1,3 elg pr. jegerdag fra 2019-2023</a:t>
            </a:r>
          </a:p>
          <a:p>
            <a:endParaRPr lang="nb-NO" dirty="0"/>
          </a:p>
          <a:p>
            <a:r>
              <a:rPr lang="nb-NO" dirty="0"/>
              <a:t>Det har i snitt blitt jaktet 2090 jegerdager pr. år fra 2015</a:t>
            </a:r>
          </a:p>
        </p:txBody>
      </p:sp>
    </p:spTree>
    <p:extLst>
      <p:ext uri="{BB962C8B-B14F-4D97-AF65-F5344CB8AC3E}">
        <p14:creationId xmlns:p14="http://schemas.microsoft.com/office/powerpoint/2010/main" val="3116131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29F60F-203E-EC99-E937-97F2ABC53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Skutt elg pr. </a:t>
            </a:r>
            <a:r>
              <a:rPr lang="nb-NO"/>
              <a:t>jegerdag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9CE9DA-7B8C-5498-0BF2-5E088B2BC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B905395-6DED-9DE7-F70A-DAB9B6ED6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93" y="1542361"/>
            <a:ext cx="10994416" cy="499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2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A820A1-C073-A758-8DD5-8B7BC61AE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Slaktevekt ungdyr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16C03B25-74F7-3800-EA65-C9151730A8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793" y="1443210"/>
            <a:ext cx="11208753" cy="5092389"/>
          </a:xfrm>
        </p:spPr>
      </p:pic>
    </p:spTree>
    <p:extLst>
      <p:ext uri="{BB962C8B-B14F-4D97-AF65-F5344CB8AC3E}">
        <p14:creationId xmlns:p14="http://schemas.microsoft.com/office/powerpoint/2010/main" val="3111967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B40C85-9CAB-3F35-4740-2FEB5E02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Slaktevekt ungdyr (1,5 år)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088183AC-94A7-5CC6-7A34-80F38A7E4D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5075" y="1457778"/>
            <a:ext cx="9463489" cy="5096920"/>
          </a:xfrm>
        </p:spPr>
      </p:pic>
    </p:spTree>
    <p:extLst>
      <p:ext uri="{BB962C8B-B14F-4D97-AF65-F5344CB8AC3E}">
        <p14:creationId xmlns:p14="http://schemas.microsoft.com/office/powerpoint/2010/main" val="327992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A4AC2F-A581-316C-8852-3DA80891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Slaktevekt ungdyr (1,5 år)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1E5A365-A550-D552-C2F5-9185188D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Slaktevektene for ungdyr i Brønnøy kommune er relativt lave med en snittvekt på 124,5 kg for piggokser og 115 kg for </a:t>
            </a:r>
            <a:r>
              <a:rPr lang="nb-NO" dirty="0" err="1"/>
              <a:t>kviger</a:t>
            </a:r>
            <a:r>
              <a:rPr lang="nb-NO" dirty="0"/>
              <a:t>.</a:t>
            </a:r>
          </a:p>
          <a:p>
            <a:endParaRPr lang="nb-NO" dirty="0"/>
          </a:p>
          <a:p>
            <a:r>
              <a:rPr lang="nb-NO" dirty="0"/>
              <a:t>Fra 2019 – 2023 ser vi en tydelig nedgang i slaktevektene for begge kjønn.</a:t>
            </a:r>
          </a:p>
        </p:txBody>
      </p:sp>
    </p:spTree>
    <p:extLst>
      <p:ext uri="{BB962C8B-B14F-4D97-AF65-F5344CB8AC3E}">
        <p14:creationId xmlns:p14="http://schemas.microsoft.com/office/powerpoint/2010/main" val="1625492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D8E92C7AC62446BEA612CA2C4D6E89" ma:contentTypeVersion="12" ma:contentTypeDescription="Opprett et nytt dokument." ma:contentTypeScope="" ma:versionID="fcf04624809006af1b059ad5133a3486">
  <xsd:schema xmlns:xsd="http://www.w3.org/2001/XMLSchema" xmlns:xs="http://www.w3.org/2001/XMLSchema" xmlns:p="http://schemas.microsoft.com/office/2006/metadata/properties" xmlns:ns2="feb1f545-57fa-4f8f-8882-a123642742ed" targetNamespace="http://schemas.microsoft.com/office/2006/metadata/properties" ma:root="true" ma:fieldsID="a74f797e120ce329c396f2da96fd1545" ns2:_="">
    <xsd:import namespace="feb1f545-57fa-4f8f-8882-a123642742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1f545-57fa-4f8f-8882-a123642742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emerkelapper" ma:readOnly="false" ma:fieldId="{5cf76f15-5ced-4ddc-b409-7134ff3c332f}" ma:taxonomyMulti="true" ma:sspId="7e46f388-af00-49e1-987f-f1071a6d23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eb1f545-57fa-4f8f-8882-a123642742e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FD4973-358A-4C1B-85CD-244067DCCD3B}"/>
</file>

<file path=customXml/itemProps2.xml><?xml version="1.0" encoding="utf-8"?>
<ds:datastoreItem xmlns:ds="http://schemas.openxmlformats.org/officeDocument/2006/customXml" ds:itemID="{6F88306E-3607-442E-A61F-1C4FC717BC99}"/>
</file>

<file path=customXml/itemProps3.xml><?xml version="1.0" encoding="utf-8"?>
<ds:datastoreItem xmlns:ds="http://schemas.openxmlformats.org/officeDocument/2006/customXml" ds:itemID="{B9B967CA-BBA1-4239-B16A-B40279B86351}"/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774</Words>
  <Application>Microsoft Office PowerPoint</Application>
  <PresentationFormat>Widescreen</PresentationFormat>
  <Paragraphs>62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Symbol</vt:lpstr>
      <vt:lpstr>Office-tema</vt:lpstr>
      <vt:lpstr>Bestandsanalyse for Brønnøy kommune</vt:lpstr>
      <vt:lpstr>Sett elg pr. jegertime</vt:lpstr>
      <vt:lpstr>Sett elg pr. jegerdag</vt:lpstr>
      <vt:lpstr>Antall jegerdager og antall jaktfelt</vt:lpstr>
      <vt:lpstr>Sett elg pr. jegertime, sett pr. jegerdag</vt:lpstr>
      <vt:lpstr>Skutt elg pr. jegerdag</vt:lpstr>
      <vt:lpstr>Slaktevekt ungdyr</vt:lpstr>
      <vt:lpstr>Slaktevekt ungdyr (1,5 år)</vt:lpstr>
      <vt:lpstr>Slaktevekt ungdyr (1,5 år)</vt:lpstr>
      <vt:lpstr>Sett ku pr. okse</vt:lpstr>
      <vt:lpstr>Sett ku pr. okse</vt:lpstr>
      <vt:lpstr>Kalv pr. kalvku (tvillingrate)</vt:lpstr>
      <vt:lpstr>Sett kalv pr. kalvku (Tvillingrate)</vt:lpstr>
      <vt:lpstr>Sett kyr med kalv i prosent</vt:lpstr>
      <vt:lpstr>Sett ku med kalv i prosent</vt:lpstr>
      <vt:lpstr>Oppsummering</vt:lpstr>
      <vt:lpstr>Oppsummering</vt:lpstr>
      <vt:lpstr>Oppsummering</vt:lpstr>
      <vt:lpstr>Oppsummering</vt:lpstr>
      <vt:lpstr>Til slutt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Knut-Ole</dc:creator>
  <cp:lastModifiedBy>Geir-Johnny Monsen</cp:lastModifiedBy>
  <cp:revision>1</cp:revision>
  <dcterms:created xsi:type="dcterms:W3CDTF">2024-11-25T23:33:10Z</dcterms:created>
  <dcterms:modified xsi:type="dcterms:W3CDTF">2024-11-26T01:33:26Z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0x01010048D8E92C7AC62446BEA612CA2C4D6E89</vt:lpwstr>
  </property>
</Properties>
</file>